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1.svg" ContentType="image/svg+xml"/>
  <Override PartName="/ppt/media/image13.svg" ContentType="image/svg+xml"/>
  <Override PartName="/ppt/media/image16.svg" ContentType="image/svg+xml"/>
  <Override PartName="/ppt/media/image23.svg" ContentType="image/svg+xml"/>
  <Override PartName="/ppt/media/image32.svg" ContentType="image/svg+xml"/>
  <Override PartName="/ppt/media/image34.svg" ContentType="image/svg+xml"/>
  <Override PartName="/ppt/media/image36.svg" ContentType="image/svg+xml"/>
  <Override PartName="/ppt/media/image39.svg" ContentType="image/svg+xml"/>
  <Override PartName="/ppt/media/image41.svg" ContentType="image/svg+xml"/>
  <Override PartName="/ppt/media/image44.svg" ContentType="image/svg+xml"/>
  <Override PartName="/ppt/media/image46.svg" ContentType="image/svg+xml"/>
  <Override PartName="/ppt/media/image48.svg" ContentType="image/svg+xml"/>
  <Override PartName="/ppt/media/image50.svg" ContentType="image/svg+xml"/>
  <Override PartName="/ppt/media/image52.svg" ContentType="image/svg+xml"/>
  <Override PartName="/ppt/media/image54.svg" ContentType="image/svg+xml"/>
  <Override PartName="/ppt/media/image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Roboto Slab" pitchFamily="34" charset="0"/>
      <p:bold r:id="rId15"/>
    </p:embeddedFont>
    <p:embeddedFont>
      <p:font typeface="Roboto Slab" pitchFamily="34" charset="-122"/>
      <p:bold r:id="rId16"/>
    </p:embeddedFont>
    <p:embeddedFont>
      <p:font typeface="Roboto Slab" pitchFamily="34" charset="-120"/>
      <p:bold r:id="rId17"/>
    </p:embeddedFont>
    <p:embeddedFont>
      <p:font typeface="Roboto" panose="02000000000000000000" pitchFamily="34" charset="0"/>
      <p:regular r:id="rId18"/>
    </p:embeddedFont>
    <p:embeddedFont>
      <p:font typeface="Roboto" panose="02000000000000000000" pitchFamily="34" charset="-122"/>
      <p:regular r:id="rId19"/>
    </p:embeddedFont>
    <p:embeddedFont>
      <p:font typeface="Roboto" panose="02000000000000000000" pitchFamily="34" charset="-120"/>
      <p:regular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10.fntdata"/><Relationship Id="rId23" Type="http://schemas.openxmlformats.org/officeDocument/2006/relationships/font" Target="fonts/font9.fntdata"/><Relationship Id="rId22" Type="http://schemas.openxmlformats.org/officeDocument/2006/relationships/font" Target="fonts/font8.fntdata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svg"/><Relationship Id="rId8" Type="http://schemas.openxmlformats.org/officeDocument/2006/relationships/image" Target="../media/image10.png"/><Relationship Id="rId7" Type="http://schemas.openxmlformats.org/officeDocument/2006/relationships/image" Target="../media/image9.svg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3" Type="http://schemas.openxmlformats.org/officeDocument/2006/relationships/notesSlide" Target="../notesSlides/notesSlide2.xml"/><Relationship Id="rId12" Type="http://schemas.openxmlformats.org/officeDocument/2006/relationships/slideLayout" Target="../slideLayouts/slideLayout3.xml"/><Relationship Id="rId11" Type="http://schemas.openxmlformats.org/officeDocument/2006/relationships/image" Target="../media/image13.svg"/><Relationship Id="rId10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svg"/><Relationship Id="rId8" Type="http://schemas.openxmlformats.org/officeDocument/2006/relationships/image" Target="../media/image22.png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6" Type="http://schemas.openxmlformats.org/officeDocument/2006/relationships/notesSlide" Target="../notesSlides/notesSlide4.xml"/><Relationship Id="rId15" Type="http://schemas.openxmlformats.org/officeDocument/2006/relationships/slideLayout" Target="../slideLayouts/slideLayout5.xml"/><Relationship Id="rId14" Type="http://schemas.openxmlformats.org/officeDocument/2006/relationships/image" Target="../media/image28.png"/><Relationship Id="rId13" Type="http://schemas.openxmlformats.org/officeDocument/2006/relationships/image" Target="../media/image27.png"/><Relationship Id="rId12" Type="http://schemas.openxmlformats.org/officeDocument/2006/relationships/image" Target="../media/image26.png"/><Relationship Id="rId11" Type="http://schemas.openxmlformats.org/officeDocument/2006/relationships/image" Target="../media/image25.png"/><Relationship Id="rId10" Type="http://schemas.openxmlformats.org/officeDocument/2006/relationships/image" Target="../media/image24.png"/><Relationship Id="rId1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39.svg"/><Relationship Id="rId8" Type="http://schemas.openxmlformats.org/officeDocument/2006/relationships/image" Target="../media/image38.png"/><Relationship Id="rId7" Type="http://schemas.openxmlformats.org/officeDocument/2006/relationships/image" Target="../media/image37.png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4" Type="http://schemas.openxmlformats.org/officeDocument/2006/relationships/image" Target="../media/image34.svg"/><Relationship Id="rId3" Type="http://schemas.openxmlformats.org/officeDocument/2006/relationships/image" Target="../media/image33.png"/><Relationship Id="rId2" Type="http://schemas.openxmlformats.org/officeDocument/2006/relationships/image" Target="../media/image32.svg"/><Relationship Id="rId13" Type="http://schemas.openxmlformats.org/officeDocument/2006/relationships/notesSlide" Target="../notesSlides/notesSlide6.xml"/><Relationship Id="rId12" Type="http://schemas.openxmlformats.org/officeDocument/2006/relationships/slideLayout" Target="../slideLayouts/slideLayout7.xml"/><Relationship Id="rId11" Type="http://schemas.openxmlformats.org/officeDocument/2006/relationships/image" Target="../media/image41.svg"/><Relationship Id="rId10" Type="http://schemas.openxmlformats.org/officeDocument/2006/relationships/image" Target="../media/image40.png"/><Relationship Id="rId1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2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51.png"/><Relationship Id="rId8" Type="http://schemas.openxmlformats.org/officeDocument/2006/relationships/image" Target="../media/image50.svg"/><Relationship Id="rId7" Type="http://schemas.openxmlformats.org/officeDocument/2006/relationships/image" Target="../media/image49.png"/><Relationship Id="rId6" Type="http://schemas.openxmlformats.org/officeDocument/2006/relationships/image" Target="../media/image48.svg"/><Relationship Id="rId5" Type="http://schemas.openxmlformats.org/officeDocument/2006/relationships/image" Target="../media/image47.png"/><Relationship Id="rId4" Type="http://schemas.openxmlformats.org/officeDocument/2006/relationships/image" Target="../media/image46.svg"/><Relationship Id="rId3" Type="http://schemas.openxmlformats.org/officeDocument/2006/relationships/image" Target="../media/image45.png"/><Relationship Id="rId2" Type="http://schemas.openxmlformats.org/officeDocument/2006/relationships/image" Target="../media/image44.svg"/><Relationship Id="rId14" Type="http://schemas.openxmlformats.org/officeDocument/2006/relationships/notesSlide" Target="../notesSlides/notesSlide8.xml"/><Relationship Id="rId13" Type="http://schemas.openxmlformats.org/officeDocument/2006/relationships/slideLayout" Target="../slideLayouts/slideLayout9.xml"/><Relationship Id="rId12" Type="http://schemas.openxmlformats.org/officeDocument/2006/relationships/image" Target="../media/image54.svg"/><Relationship Id="rId11" Type="http://schemas.openxmlformats.org/officeDocument/2006/relationships/image" Target="../media/image53.png"/><Relationship Id="rId10" Type="http://schemas.openxmlformats.org/officeDocument/2006/relationships/image" Target="../media/image52.svg"/><Relationship Id="rId1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363516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ClarifyAI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12456"/>
            <a:ext cx="7556421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AI-Powered Campus Assistant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6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8141" y="464939"/>
            <a:ext cx="4227552" cy="5283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Problem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6078141" y="1500545"/>
            <a:ext cx="7960519" cy="1250633"/>
          </a:xfrm>
          <a:prstGeom prst="roundRect">
            <a:avLst>
              <a:gd name="adj" fmla="val 8774"/>
            </a:avLst>
          </a:prstGeom>
          <a:solidFill>
            <a:srgbClr val="FBFCFE"/>
          </a:solidFill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141" y="1477685"/>
            <a:ext cx="7960519" cy="9144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4797" y="1246942"/>
            <a:ext cx="507206" cy="507206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56959" y="1399103"/>
            <a:ext cx="202883" cy="202883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270069" y="1923217"/>
            <a:ext cx="2139077" cy="2640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Information Overload</a:t>
            </a:r>
            <a:endParaRPr lang="en-US" sz="1650" dirty="0"/>
          </a:p>
        </p:txBody>
      </p:sp>
      <p:sp>
        <p:nvSpPr>
          <p:cNvPr id="9" name="Text 3"/>
          <p:cNvSpPr/>
          <p:nvPr/>
        </p:nvSpPr>
        <p:spPr>
          <a:xfrm>
            <a:off x="6270069" y="2288738"/>
            <a:ext cx="7576661" cy="2705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Students waste countless hours navigating fragmented campus information.</a:t>
            </a:r>
            <a:endParaRPr lang="en-US" sz="1300" dirty="0"/>
          </a:p>
        </p:txBody>
      </p:sp>
      <p:sp>
        <p:nvSpPr>
          <p:cNvPr id="10" name="Shape 4"/>
          <p:cNvSpPr/>
          <p:nvPr/>
        </p:nvSpPr>
        <p:spPr>
          <a:xfrm>
            <a:off x="6078141" y="3173849"/>
            <a:ext cx="7960519" cy="1250633"/>
          </a:xfrm>
          <a:prstGeom prst="roundRect">
            <a:avLst>
              <a:gd name="adj" fmla="val 8774"/>
            </a:avLst>
          </a:prstGeom>
          <a:solidFill>
            <a:srgbClr val="FBFCFE"/>
          </a:solidFill>
        </p:spPr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141" y="3150989"/>
            <a:ext cx="7960519" cy="91440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4797" y="2920246"/>
            <a:ext cx="507206" cy="507206"/>
          </a:xfrm>
          <a:prstGeom prst="rect">
            <a:avLst/>
          </a:prstGeom>
        </p:spPr>
      </p:pic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56959" y="3072408"/>
            <a:ext cx="202883" cy="202883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6270069" y="3596521"/>
            <a:ext cx="2113717" cy="2640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Repetitive Tasks</a:t>
            </a:r>
            <a:endParaRPr lang="en-US" sz="1650" dirty="0"/>
          </a:p>
        </p:txBody>
      </p:sp>
      <p:sp>
        <p:nvSpPr>
          <p:cNvPr id="15" name="Text 6"/>
          <p:cNvSpPr/>
          <p:nvPr/>
        </p:nvSpPr>
        <p:spPr>
          <a:xfrm>
            <a:off x="6270069" y="3962043"/>
            <a:ext cx="7576661" cy="2705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Administrative staff are bogged down by repetitive questions daily.</a:t>
            </a:r>
            <a:endParaRPr lang="en-US" sz="1300" dirty="0"/>
          </a:p>
        </p:txBody>
      </p:sp>
      <p:sp>
        <p:nvSpPr>
          <p:cNvPr id="16" name="Shape 7"/>
          <p:cNvSpPr/>
          <p:nvPr/>
        </p:nvSpPr>
        <p:spPr>
          <a:xfrm>
            <a:off x="6078141" y="4847153"/>
            <a:ext cx="7960519" cy="1250633"/>
          </a:xfrm>
          <a:prstGeom prst="roundRect">
            <a:avLst>
              <a:gd name="adj" fmla="val 8774"/>
            </a:avLst>
          </a:prstGeom>
          <a:solidFill>
            <a:srgbClr val="FBFCFE"/>
          </a:solidFill>
        </p:spPr>
      </p:sp>
      <p:pic>
        <p:nvPicPr>
          <p:cNvPr id="17" name="Image 7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141" y="4824293"/>
            <a:ext cx="7960519" cy="91440"/>
          </a:xfrm>
          <a:prstGeom prst="rect">
            <a:avLst/>
          </a:prstGeom>
        </p:spPr>
      </p:pic>
      <p:pic>
        <p:nvPicPr>
          <p:cNvPr id="18" name="Image 8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4797" y="4593550"/>
            <a:ext cx="507206" cy="507206"/>
          </a:xfrm>
          <a:prstGeom prst="rect">
            <a:avLst/>
          </a:prstGeom>
        </p:spPr>
      </p:pic>
      <p:pic>
        <p:nvPicPr>
          <p:cNvPr id="19" name="Image 9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56959" y="4745712"/>
            <a:ext cx="202883" cy="202883"/>
          </a:xfrm>
          <a:prstGeom prst="rect">
            <a:avLst/>
          </a:prstGeom>
        </p:spPr>
      </p:pic>
      <p:sp>
        <p:nvSpPr>
          <p:cNvPr id="20" name="Text 8"/>
          <p:cNvSpPr/>
          <p:nvPr/>
        </p:nvSpPr>
        <p:spPr>
          <a:xfrm>
            <a:off x="6270069" y="5269825"/>
            <a:ext cx="2113717" cy="2640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Scattered Data</a:t>
            </a:r>
            <a:endParaRPr lang="en-US" sz="1650" dirty="0"/>
          </a:p>
        </p:txBody>
      </p:sp>
      <p:sp>
        <p:nvSpPr>
          <p:cNvPr id="21" name="Text 9"/>
          <p:cNvSpPr/>
          <p:nvPr/>
        </p:nvSpPr>
        <p:spPr>
          <a:xfrm>
            <a:off x="6270069" y="5635347"/>
            <a:ext cx="7576661" cy="2705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Campus information is often scattered, outdated, and hard to access.</a:t>
            </a:r>
            <a:endParaRPr lang="en-US" sz="1300" dirty="0"/>
          </a:p>
        </p:txBody>
      </p:sp>
      <p:sp>
        <p:nvSpPr>
          <p:cNvPr id="22" name="Shape 10"/>
          <p:cNvSpPr/>
          <p:nvPr/>
        </p:nvSpPr>
        <p:spPr>
          <a:xfrm>
            <a:off x="6078141" y="6520458"/>
            <a:ext cx="7960519" cy="1250633"/>
          </a:xfrm>
          <a:prstGeom prst="roundRect">
            <a:avLst>
              <a:gd name="adj" fmla="val 8774"/>
            </a:avLst>
          </a:prstGeom>
          <a:solidFill>
            <a:srgbClr val="FBFCFE"/>
          </a:solidFill>
        </p:spPr>
      </p:sp>
      <p:pic>
        <p:nvPicPr>
          <p:cNvPr id="23" name="Image 1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141" y="6497598"/>
            <a:ext cx="7960519" cy="91440"/>
          </a:xfrm>
          <a:prstGeom prst="rect">
            <a:avLst/>
          </a:prstGeom>
        </p:spPr>
      </p:pic>
      <p:pic>
        <p:nvPicPr>
          <p:cNvPr id="24" name="Image 1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4797" y="6266855"/>
            <a:ext cx="507206" cy="507206"/>
          </a:xfrm>
          <a:prstGeom prst="rect">
            <a:avLst/>
          </a:prstGeom>
        </p:spPr>
      </p:pic>
      <p:pic>
        <p:nvPicPr>
          <p:cNvPr id="25" name="Image 12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956959" y="6419017"/>
            <a:ext cx="202883" cy="202883"/>
          </a:xfrm>
          <a:prstGeom prst="rect">
            <a:avLst/>
          </a:prstGeom>
        </p:spPr>
      </p:pic>
      <p:sp>
        <p:nvSpPr>
          <p:cNvPr id="26" name="Text 11"/>
          <p:cNvSpPr/>
          <p:nvPr/>
        </p:nvSpPr>
        <p:spPr>
          <a:xfrm>
            <a:off x="6270069" y="6943130"/>
            <a:ext cx="2113717" cy="2640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Delayed Answers</a:t>
            </a:r>
            <a:endParaRPr lang="en-US" sz="1650" dirty="0"/>
          </a:p>
        </p:txBody>
      </p:sp>
      <p:sp>
        <p:nvSpPr>
          <p:cNvPr id="27" name="Text 12"/>
          <p:cNvSpPr/>
          <p:nvPr/>
        </p:nvSpPr>
        <p:spPr>
          <a:xfrm>
            <a:off x="6270069" y="7308652"/>
            <a:ext cx="7576661" cy="2705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Critical answers are delayed by limited office hours and slow response times.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345448" cy="6443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Instant. Intelligent. Available 24/7.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8248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Real-time AI conversations powered by Groq </a:t>
            </a:r>
            <a:endParaRPr lang="en-US" sz="2000" b="1" dirty="0">
              <a:solidFill>
                <a:srgbClr val="15213F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  <a:p>
            <a:pPr marL="0" indent="0" algn="l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(Llama 3.1)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21638" y="2716411"/>
            <a:ext cx="6342102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Sub-second responses—no waiting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118485"/>
            <a:ext cx="6342102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Understands natural language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520559"/>
            <a:ext cx="6342102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Secure login (Google OAuth + Email)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3922633"/>
            <a:ext cx="6342102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Admin dashboard—updates go live instantly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1638" y="4324707"/>
            <a:ext cx="6342102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Complete chat history</a:t>
            </a:r>
            <a:endParaRPr lang="en-US" sz="16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Built Different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949523"/>
            <a:ext cx="2268260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Traditional Chatbots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439341" y="1366183"/>
            <a:ext cx="170021" cy="1700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5175" y="1360805"/>
            <a:ext cx="6411595" cy="2355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Rigid decision trees</a:t>
            </a:r>
            <a:endParaRPr lang="en-US" sz="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439341" y="1938873"/>
            <a:ext cx="170021" cy="1700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5334" y="1933218"/>
            <a:ext cx="641151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5+ second delays</a:t>
            </a:r>
            <a:endParaRPr lang="en-US" sz="8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439341" y="2511564"/>
            <a:ext cx="170021" cy="17002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65334" y="2505908"/>
            <a:ext cx="641151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No context memory</a:t>
            </a:r>
            <a:endParaRPr lang="en-US" sz="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439341" y="3084255"/>
            <a:ext cx="170021" cy="1700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5334" y="3078599"/>
            <a:ext cx="641151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Outdated information</a:t>
            </a:r>
            <a:endParaRPr lang="en-US" sz="8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439341" y="3656945"/>
            <a:ext cx="170021" cy="17002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65334" y="3651290"/>
            <a:ext cx="641151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Frustrating experience</a:t>
            </a:r>
            <a:endParaRPr lang="en-US" sz="85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420" y="3959860"/>
            <a:ext cx="4975860" cy="424815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461171" y="949523"/>
            <a:ext cx="2268260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ClarifyAI</a:t>
            </a:r>
            <a:endParaRPr lang="en-US" sz="1750" dirty="0"/>
          </a:p>
        </p:txBody>
      </p:sp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03676" y="1366183"/>
            <a:ext cx="170021" cy="170021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7829669" y="1360527"/>
            <a:ext cx="641151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Natural conversations</a:t>
            </a:r>
            <a:endParaRPr lang="en-US" sz="850" dirty="0"/>
          </a:p>
        </p:txBody>
      </p:sp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03676" y="1938873"/>
            <a:ext cx="170021" cy="170021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7829669" y="1933218"/>
            <a:ext cx="641151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Sub-second responses</a:t>
            </a:r>
            <a:endParaRPr lang="en-US" sz="850" dirty="0"/>
          </a:p>
        </p:txBody>
      </p:sp>
      <p:pic>
        <p:nvPicPr>
          <p:cNvPr id="20" name="Image 8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03676" y="2511564"/>
            <a:ext cx="170021" cy="170021"/>
          </a:xfrm>
          <a:prstGeom prst="rect">
            <a:avLst/>
          </a:prstGeom>
        </p:spPr>
      </p:pic>
      <p:sp>
        <p:nvSpPr>
          <p:cNvPr id="21" name="Text 10"/>
          <p:cNvSpPr/>
          <p:nvPr/>
        </p:nvSpPr>
        <p:spPr>
          <a:xfrm>
            <a:off x="7829669" y="2505908"/>
            <a:ext cx="641151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Context-aware intelligence</a:t>
            </a:r>
            <a:endParaRPr lang="en-US" sz="850" dirty="0"/>
          </a:p>
        </p:txBody>
      </p:sp>
      <p:pic>
        <p:nvPicPr>
          <p:cNvPr id="22" name="Image 9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03676" y="3084255"/>
            <a:ext cx="170021" cy="170021"/>
          </a:xfrm>
          <a:prstGeom prst="rect">
            <a:avLst/>
          </a:prstGeom>
        </p:spPr>
      </p:pic>
      <p:sp>
        <p:nvSpPr>
          <p:cNvPr id="23" name="Text 11"/>
          <p:cNvSpPr/>
          <p:nvPr/>
        </p:nvSpPr>
        <p:spPr>
          <a:xfrm>
            <a:off x="7829669" y="3078599"/>
            <a:ext cx="641151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Real-time updates</a:t>
            </a:r>
            <a:endParaRPr lang="en-US" sz="850" dirty="0"/>
          </a:p>
        </p:txBody>
      </p:sp>
      <p:pic>
        <p:nvPicPr>
          <p:cNvPr id="24" name="Image 10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03676" y="3656945"/>
            <a:ext cx="170021" cy="170021"/>
          </a:xfrm>
          <a:prstGeom prst="rect">
            <a:avLst/>
          </a:prstGeom>
        </p:spPr>
      </p:pic>
      <p:sp>
        <p:nvSpPr>
          <p:cNvPr id="25" name="Text 12"/>
          <p:cNvSpPr/>
          <p:nvPr/>
        </p:nvSpPr>
        <p:spPr>
          <a:xfrm>
            <a:off x="7829669" y="3651290"/>
            <a:ext cx="641151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Delightful user experience</a:t>
            </a:r>
            <a:endParaRPr lang="en-US" sz="850" dirty="0"/>
          </a:p>
        </p:txBody>
      </p:sp>
      <p:pic>
        <p:nvPicPr>
          <p:cNvPr id="26" name="Image 11" descr="preencoded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461250" y="3959860"/>
            <a:ext cx="4655820" cy="42513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7840"/>
            <a:ext cx="6068735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Modern. Fast. Reliable.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240" y="1866781"/>
            <a:ext cx="6746319" cy="45640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28180" y="3653170"/>
            <a:ext cx="1228446" cy="84268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Modern Integration Stack</a:t>
            </a:r>
            <a:endParaRPr lang="en-US" sz="1350" dirty="0"/>
          </a:p>
        </p:txBody>
      </p:sp>
      <p:sp>
        <p:nvSpPr>
          <p:cNvPr id="6" name="Text 2"/>
          <p:cNvSpPr/>
          <p:nvPr/>
        </p:nvSpPr>
        <p:spPr>
          <a:xfrm>
            <a:off x="11264138" y="5092442"/>
            <a:ext cx="1827530" cy="280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FastAPI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11264138" y="5453235"/>
            <a:ext cx="1827530" cy="4494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Lightweight, high-performance API</a:t>
            </a:r>
            <a:endParaRPr lang="en-US" sz="1050" dirty="0"/>
          </a:p>
        </p:txBody>
      </p:sp>
      <p:sp>
        <p:nvSpPr>
          <p:cNvPr id="8" name="Text 4"/>
          <p:cNvSpPr/>
          <p:nvPr/>
        </p:nvSpPr>
        <p:spPr>
          <a:xfrm>
            <a:off x="6981278" y="5092442"/>
            <a:ext cx="1827531" cy="280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Groq AI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6981278" y="5453235"/>
            <a:ext cx="1827531" cy="4494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Scalable inference engine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6981278" y="2385868"/>
            <a:ext cx="1827531" cy="280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Supabase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6981278" y="2746661"/>
            <a:ext cx="1827531" cy="4494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Realtime Postgres backend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11275842" y="2357778"/>
            <a:ext cx="1827529" cy="5617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React + TypeScript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11275842" y="2999466"/>
            <a:ext cx="1827529" cy="2247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Fast, type-safe UI</a:t>
            </a:r>
            <a:endParaRPr lang="en-US" sz="1050" dirty="0"/>
          </a:p>
        </p:txBody>
      </p:sp>
      <p:sp>
        <p:nvSpPr>
          <p:cNvPr id="14" name="Text 10"/>
          <p:cNvSpPr/>
          <p:nvPr/>
        </p:nvSpPr>
        <p:spPr>
          <a:xfrm>
            <a:off x="6280190" y="6685955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Our architecture is designed for peak performance and seamless integration.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4855" y="586264"/>
            <a:ext cx="5320784" cy="6650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Six Core Systems</a:t>
            </a:r>
            <a:endParaRPr lang="en-US" sz="4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44855" y="1676995"/>
            <a:ext cx="638413" cy="6384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4855" y="2581394"/>
            <a:ext cx="2660333" cy="332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Authentication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744855" y="3041452"/>
            <a:ext cx="6437352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Secure access &amp; role management.</a:t>
            </a:r>
            <a:endParaRPr lang="en-US" sz="16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48193" y="1676995"/>
            <a:ext cx="638413" cy="63841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48193" y="2581394"/>
            <a:ext cx="2660333" cy="332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AI Chat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7448193" y="3041452"/>
            <a:ext cx="6437352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Natural, intelligent conversations.</a:t>
            </a:r>
            <a:endParaRPr lang="en-US" sz="16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4855" y="3807619"/>
            <a:ext cx="638413" cy="63841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4855" y="4712018"/>
            <a:ext cx="2660333" cy="332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Admin Panel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744855" y="5172075"/>
            <a:ext cx="6437352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Effortless content management.</a:t>
            </a:r>
            <a:endParaRPr lang="en-US" sz="16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48193" y="3807619"/>
            <a:ext cx="638413" cy="63841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48193" y="4712018"/>
            <a:ext cx="2660333" cy="332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Frontend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7448193" y="5172075"/>
            <a:ext cx="6437352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Intuitive user experience.</a:t>
            </a:r>
            <a:endParaRPr lang="en-US" sz="16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4855" y="5938242"/>
            <a:ext cx="638413" cy="63841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44855" y="6842641"/>
            <a:ext cx="2660333" cy="332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Backend</a:t>
            </a:r>
            <a:endParaRPr lang="en-US" sz="2050" dirty="0"/>
          </a:p>
        </p:txBody>
      </p:sp>
      <p:sp>
        <p:nvSpPr>
          <p:cNvPr id="17" name="Text 10"/>
          <p:cNvSpPr/>
          <p:nvPr/>
        </p:nvSpPr>
        <p:spPr>
          <a:xfrm>
            <a:off x="744855" y="7302698"/>
            <a:ext cx="6437352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Robust API orchestration.</a:t>
            </a:r>
            <a:endParaRPr lang="en-US" sz="16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448193" y="5938242"/>
            <a:ext cx="638413" cy="638413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448193" y="6842641"/>
            <a:ext cx="2660333" cy="332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Database</a:t>
            </a:r>
            <a:endParaRPr lang="en-US" sz="2050" dirty="0"/>
          </a:p>
        </p:txBody>
      </p:sp>
      <p:sp>
        <p:nvSpPr>
          <p:cNvPr id="20" name="Text 12"/>
          <p:cNvSpPr/>
          <p:nvPr/>
        </p:nvSpPr>
        <p:spPr>
          <a:xfrm>
            <a:off x="7448193" y="7302698"/>
            <a:ext cx="6437352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Secure data storage with Supabase.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46684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08973"/>
            <a:ext cx="23298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&lt; 3S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4240768"/>
            <a:ext cx="23298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Response Time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731187"/>
            <a:ext cx="2329815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From minutes to instant answers, revolutionizing student support.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3208973"/>
            <a:ext cx="23298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80%+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4240768"/>
            <a:ext cx="23298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Staff Time Saved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4731187"/>
            <a:ext cx="2329815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Freeing up administrative staff for higher-value tasks.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3208973"/>
            <a:ext cx="23298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24/7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4240768"/>
            <a:ext cx="23298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Availability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4731187"/>
            <a:ext cx="2329815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Uninterrupted support, anytime, anywhere, on any device.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9170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ClarifyAI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1577"/>
            <a:ext cx="13042821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Because finding information shouldn't be hard.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2850237"/>
            <a:ext cx="4196358" cy="2086689"/>
          </a:xfrm>
          <a:prstGeom prst="roundRect">
            <a:avLst>
              <a:gd name="adj" fmla="val 1631"/>
            </a:avLst>
          </a:prstGeom>
          <a:solidFill>
            <a:srgbClr val="E9ECF2"/>
          </a:solidFill>
        </p:spPr>
      </p:sp>
      <p:sp>
        <p:nvSpPr>
          <p:cNvPr id="5" name="Shape 3"/>
          <p:cNvSpPr/>
          <p:nvPr/>
        </p:nvSpPr>
        <p:spPr>
          <a:xfrm>
            <a:off x="1020604" y="307705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257B8"/>
          </a:solidFill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07770" y="3264098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0604" y="3984308"/>
            <a:ext cx="374273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Instant, accurate campus information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850237"/>
            <a:ext cx="4196358" cy="2086689"/>
          </a:xfrm>
          <a:prstGeom prst="roundRect">
            <a:avLst>
              <a:gd name="adj" fmla="val 1631"/>
            </a:avLst>
          </a:prstGeom>
          <a:solidFill>
            <a:srgbClr val="E9ECF2"/>
          </a:solidFill>
        </p:spPr>
      </p:sp>
      <p:sp>
        <p:nvSpPr>
          <p:cNvPr id="9" name="Shape 6"/>
          <p:cNvSpPr/>
          <p:nvPr/>
        </p:nvSpPr>
        <p:spPr>
          <a:xfrm>
            <a:off x="5443776" y="307705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257B8"/>
          </a:solidFill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0942" y="3264098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43776" y="3984308"/>
            <a:ext cx="374273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Natural language conversations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9640133" y="2850237"/>
            <a:ext cx="4196358" cy="2086689"/>
          </a:xfrm>
          <a:prstGeom prst="roundRect">
            <a:avLst>
              <a:gd name="adj" fmla="val 1631"/>
            </a:avLst>
          </a:prstGeom>
          <a:solidFill>
            <a:srgbClr val="E9ECF2"/>
          </a:solidFill>
        </p:spPr>
      </p:sp>
      <p:sp>
        <p:nvSpPr>
          <p:cNvPr id="13" name="Shape 9"/>
          <p:cNvSpPr/>
          <p:nvPr/>
        </p:nvSpPr>
        <p:spPr>
          <a:xfrm>
            <a:off x="9866948" y="307705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257B8"/>
          </a:solidFill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54114" y="3264098"/>
            <a:ext cx="306110" cy="306110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866948" y="3984308"/>
            <a:ext cx="374273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Real-time content updates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93790" y="5163741"/>
            <a:ext cx="4196358" cy="2086689"/>
          </a:xfrm>
          <a:prstGeom prst="roundRect">
            <a:avLst>
              <a:gd name="adj" fmla="val 1631"/>
            </a:avLst>
          </a:prstGeom>
          <a:solidFill>
            <a:srgbClr val="E9ECF2"/>
          </a:solidFill>
        </p:spPr>
      </p:sp>
      <p:sp>
        <p:nvSpPr>
          <p:cNvPr id="17" name="Shape 12"/>
          <p:cNvSpPr/>
          <p:nvPr/>
        </p:nvSpPr>
        <p:spPr>
          <a:xfrm>
            <a:off x="1020604" y="539055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257B8"/>
          </a:solidFill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07770" y="5577602"/>
            <a:ext cx="306110" cy="30611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1020604" y="6297811"/>
            <a:ext cx="374273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Reduces workload by 80%+</a:t>
            </a:r>
            <a:endParaRPr lang="en-US" sz="1750" dirty="0"/>
          </a:p>
        </p:txBody>
      </p:sp>
      <p:sp>
        <p:nvSpPr>
          <p:cNvPr id="20" name="Shape 14"/>
          <p:cNvSpPr/>
          <p:nvPr/>
        </p:nvSpPr>
        <p:spPr>
          <a:xfrm>
            <a:off x="5216962" y="5163741"/>
            <a:ext cx="4196358" cy="2086689"/>
          </a:xfrm>
          <a:prstGeom prst="roundRect">
            <a:avLst>
              <a:gd name="adj" fmla="val 1631"/>
            </a:avLst>
          </a:prstGeom>
          <a:solidFill>
            <a:srgbClr val="E9ECF2"/>
          </a:solidFill>
        </p:spPr>
      </p:sp>
      <p:sp>
        <p:nvSpPr>
          <p:cNvPr id="21" name="Shape 15"/>
          <p:cNvSpPr/>
          <p:nvPr/>
        </p:nvSpPr>
        <p:spPr>
          <a:xfrm>
            <a:off x="5443776" y="539055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257B8"/>
          </a:solidFill>
        </p:spPr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630942" y="5577602"/>
            <a:ext cx="306110" cy="306110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5443776" y="6297811"/>
            <a:ext cx="374273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Works everywhere, seamlessly</a:t>
            </a:r>
            <a:endParaRPr lang="en-US" sz="1750" dirty="0"/>
          </a:p>
        </p:txBody>
      </p:sp>
      <p:sp>
        <p:nvSpPr>
          <p:cNvPr id="24" name="Shape 17"/>
          <p:cNvSpPr/>
          <p:nvPr/>
        </p:nvSpPr>
        <p:spPr>
          <a:xfrm>
            <a:off x="9640133" y="5163741"/>
            <a:ext cx="4196358" cy="2086689"/>
          </a:xfrm>
          <a:prstGeom prst="roundRect">
            <a:avLst>
              <a:gd name="adj" fmla="val 1631"/>
            </a:avLst>
          </a:prstGeom>
          <a:solidFill>
            <a:srgbClr val="E9ECF2"/>
          </a:solidFill>
        </p:spPr>
      </p:sp>
      <p:sp>
        <p:nvSpPr>
          <p:cNvPr id="25" name="Shape 18"/>
          <p:cNvSpPr/>
          <p:nvPr/>
        </p:nvSpPr>
        <p:spPr>
          <a:xfrm>
            <a:off x="9866948" y="539055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257B8"/>
          </a:solidFill>
        </p:spPr>
      </p:sp>
      <p:pic>
        <p:nvPicPr>
          <p:cNvPr id="26" name="Image 5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054114" y="5577602"/>
            <a:ext cx="306110" cy="306110"/>
          </a:xfrm>
          <a:prstGeom prst="rect">
            <a:avLst/>
          </a:prstGeom>
        </p:spPr>
      </p:pic>
      <p:sp>
        <p:nvSpPr>
          <p:cNvPr id="27" name="Text 19"/>
          <p:cNvSpPr/>
          <p:nvPr/>
        </p:nvSpPr>
        <p:spPr>
          <a:xfrm>
            <a:off x="9866948" y="6297811"/>
            <a:ext cx="374273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Built with React, FastAPI, Groq AI &amp; Supabase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1890</Words>
  <Application>WPS Presentation</Application>
  <PresentationFormat>On-screen Show (16:9)</PresentationFormat>
  <Paragraphs>147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SimSun</vt:lpstr>
      <vt:lpstr>Wingdings</vt:lpstr>
      <vt:lpstr>Roboto Slab</vt:lpstr>
      <vt:lpstr>Roboto Slab</vt:lpstr>
      <vt:lpstr>Roboto Slab</vt:lpstr>
      <vt:lpstr>Roboto</vt:lpstr>
      <vt:lpstr>Roboto</vt:lpstr>
      <vt:lpstr>Roboto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Vinay Bardur</cp:lastModifiedBy>
  <cp:revision>3</cp:revision>
  <dcterms:created xsi:type="dcterms:W3CDTF">2025-11-13T10:00:00Z</dcterms:created>
  <dcterms:modified xsi:type="dcterms:W3CDTF">2025-11-13T10:26:43Z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F54D33BFECDC4733AC686A07C0E76926_12</vt:lpwstr>
  </property>
  <property fmtid="{D5CDD505-2E9C-101B-9397-08002B2CF9AE}" pid="3" name="KSOProductBuildVer">
    <vt:lpwstr>1033-12.2.0.23155</vt:lpwstr>
  </property>
</Properties>
</file>